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  <p:sldMasterId id="2147483686" r:id="rId3"/>
  </p:sldMasterIdLst>
  <p:notesMasterIdLst>
    <p:notesMasterId r:id="rId33"/>
  </p:notesMasterIdLst>
  <p:sldIdLst>
    <p:sldId id="256" r:id="rId4"/>
    <p:sldId id="275" r:id="rId5"/>
    <p:sldId id="379" r:id="rId6"/>
    <p:sldId id="366" r:id="rId7"/>
    <p:sldId id="367" r:id="rId8"/>
    <p:sldId id="369" r:id="rId9"/>
    <p:sldId id="380" r:id="rId10"/>
    <p:sldId id="266" r:id="rId11"/>
    <p:sldId id="313" r:id="rId12"/>
    <p:sldId id="314" r:id="rId13"/>
    <p:sldId id="315" r:id="rId14"/>
    <p:sldId id="316" r:id="rId15"/>
    <p:sldId id="317" r:id="rId16"/>
    <p:sldId id="318" r:id="rId17"/>
    <p:sldId id="320" r:id="rId18"/>
    <p:sldId id="321" r:id="rId19"/>
    <p:sldId id="381" r:id="rId20"/>
    <p:sldId id="324" r:id="rId21"/>
    <p:sldId id="383" r:id="rId22"/>
    <p:sldId id="384" r:id="rId23"/>
    <p:sldId id="385" r:id="rId24"/>
    <p:sldId id="386" r:id="rId25"/>
    <p:sldId id="387" r:id="rId26"/>
    <p:sldId id="356" r:id="rId27"/>
    <p:sldId id="358" r:id="rId28"/>
    <p:sldId id="361" r:id="rId29"/>
    <p:sldId id="362" r:id="rId30"/>
    <p:sldId id="382" r:id="rId31"/>
    <p:sldId id="363" r:id="rId3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58" d="100"/>
          <a:sy n="58" d="100"/>
        </p:scale>
        <p:origin x="-2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A4DB1-2A3D-4A30-8AB2-BD3A57D2217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D4412-EC19-49A1-AD39-8AEB1B2F76B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777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s-MX" smtClean="0">
                <a:ea typeface="ＭＳ Ｐゴシック" pitchFamily="1" charset="-128"/>
              </a:rPr>
              <a:t>Mujeres sin seguridad social</a:t>
            </a:r>
            <a:endParaRPr lang="es-ES" smtClean="0"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1B95B-9E6D-48F2-A09A-936027A555BD}" type="slidenum">
              <a:rPr lang="es-ES"/>
              <a:pPr/>
              <a:t>23</a:t>
            </a:fld>
            <a:endParaRPr lang="es-ES"/>
          </a:p>
        </p:txBody>
      </p:sp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 anchor="b"/>
          <a:lstStyle/>
          <a:p>
            <a:pPr algn="r"/>
            <a:fld id="{E632A5A4-3FBF-4F78-885C-3FE31F05E22D}" type="slidenum">
              <a:rPr lang="es-ES" sz="1200">
                <a:latin typeface="Calibri" pitchFamily="34" charset="0"/>
              </a:rPr>
              <a:pPr algn="r"/>
              <a:t>23</a:t>
            </a:fld>
            <a:endParaRPr lang="es-ES" sz="1200">
              <a:latin typeface="Calibri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2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</p:spPr>
        <p:txBody>
          <a:bodyPr lIns="90013" tIns="45007" rIns="90013" bIns="45007"/>
          <a:lstStyle/>
          <a:p>
            <a:pPr>
              <a:spcBef>
                <a:spcPct val="0"/>
              </a:spcBef>
            </a:pPr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7C356E-2D38-4C04-9250-B6751A81473C}" type="slidenum">
              <a:rPr lang="es-ES_tradnl" smtClean="0"/>
              <a:pPr/>
              <a:t>24</a:t>
            </a:fld>
            <a:endParaRPr lang="es-ES_tradnl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1789" tIns="45895" rIns="91789" bIns="45895"/>
          <a:lstStyle/>
          <a:p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E96EA1-4492-4848-8E6C-63510CDD86DF}" type="slidenum">
              <a:rPr lang="es-ES"/>
              <a:pPr/>
              <a:t>29</a:t>
            </a:fld>
            <a:endParaRPr lang="es-ES"/>
          </a:p>
        </p:txBody>
      </p:sp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 anchor="b"/>
          <a:lstStyle/>
          <a:p>
            <a:pPr algn="r"/>
            <a:fld id="{567A9D85-5619-4582-A0B7-781EA1DD2EF8}" type="slidenum">
              <a:rPr lang="es-ES" sz="1200">
                <a:latin typeface="Calibri" pitchFamily="34" charset="0"/>
              </a:rPr>
              <a:pPr algn="r"/>
              <a:t>29</a:t>
            </a:fld>
            <a:endParaRPr lang="es-ES" sz="1200">
              <a:latin typeface="Calibri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2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</p:spPr>
        <p:txBody>
          <a:bodyPr lIns="90013" tIns="45007" rIns="90013" bIns="45007"/>
          <a:lstStyle/>
          <a:p>
            <a:pPr>
              <a:spcBef>
                <a:spcPct val="0"/>
              </a:spcBef>
            </a:pPr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37312"/>
            <a:ext cx="8208912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s-MX" dirty="0" smtClean="0"/>
              <a:t>Orozco, M. 2014. “Género y Políticas Públicas en el ámbito local”. México: GENDERS. D. R.</a:t>
            </a:r>
            <a:endParaRPr lang="es-MX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8092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s-MX" dirty="0" smtClean="0"/>
              <a:t>Orozco, M. 2014. “Género y Políticas Públicas en el ámbito local”. México: GENDERS. D. R.</a:t>
            </a:r>
            <a:endParaRPr lang="es-MX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s-ES" noProof="0" smtClean="0"/>
              <a:t>Haga clic en el icono para agregar una tabla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E54F6-CA45-44FD-91D6-3A17B4E9E107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B5CA1-4D2C-4947-BE66-333EA5A32793}" type="datetime1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847EA-F4D3-4EFF-B02C-2D21ABAC14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A2FF3-E928-485E-9F28-83556C320002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F5ADB-04DD-4995-8832-D414CAE6A88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99" r:id="rId12"/>
    <p:sldLayoutId id="214748370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E17D-2100-47AB-A472-3B977743470C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DEEC8-FA5B-4E1E-8B0A-0857449490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onicaeorozcocorona@gmail.com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Hoja_de_c_lculo_de_Microsoft_Excel_97-20031.xls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2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352928" cy="1470025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Información estadística </a:t>
            </a:r>
            <a:br>
              <a:rPr lang="es-MX" dirty="0" smtClean="0">
                <a:solidFill>
                  <a:schemeClr val="bg1"/>
                </a:solidFill>
              </a:rPr>
            </a:br>
            <a:r>
              <a:rPr lang="es-MX" dirty="0" smtClean="0">
                <a:solidFill>
                  <a:schemeClr val="bg1"/>
                </a:solidFill>
              </a:rPr>
              <a:t>y políticas públicas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7192888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MX" sz="1800" dirty="0" smtClean="0">
                <a:solidFill>
                  <a:schemeClr val="bg1"/>
                </a:solidFill>
              </a:rPr>
              <a:t>Mtra. Mónica E. Orozco Corona</a:t>
            </a:r>
          </a:p>
          <a:p>
            <a:pPr algn="l"/>
            <a:r>
              <a:rPr lang="es-MX" sz="1800" dirty="0" smtClean="0">
                <a:solidFill>
                  <a:schemeClr val="bg1"/>
                </a:solidFill>
              </a:rPr>
              <a:t>Consultora  Especializada en Género y Desarrollo</a:t>
            </a:r>
          </a:p>
          <a:p>
            <a:pPr algn="l"/>
            <a:r>
              <a:rPr lang="es-MX" sz="1800" dirty="0" smtClean="0">
                <a:solidFill>
                  <a:schemeClr val="bg1"/>
                </a:solidFill>
                <a:hlinkClick r:id="rId2"/>
              </a:rPr>
              <a:t>monicaeorozcocorona@gmail.com</a:t>
            </a:r>
            <a:endParaRPr lang="es-MX" sz="1800" dirty="0" smtClean="0">
              <a:solidFill>
                <a:schemeClr val="bg1"/>
              </a:solidFill>
            </a:endParaRPr>
          </a:p>
          <a:p>
            <a:pPr algn="r"/>
            <a:endParaRPr lang="es-MX" sz="1800" dirty="0" smtClean="0">
              <a:solidFill>
                <a:schemeClr val="bg1"/>
              </a:solidFill>
            </a:endParaRPr>
          </a:p>
          <a:p>
            <a:pPr algn="r"/>
            <a:r>
              <a:rPr lang="es-MX" sz="1800" dirty="0" smtClean="0">
                <a:solidFill>
                  <a:schemeClr val="bg1"/>
                </a:solidFill>
              </a:rPr>
              <a:t>29 de septiembre de 2014</a:t>
            </a:r>
          </a:p>
          <a:p>
            <a:pPr algn="r"/>
            <a:r>
              <a:rPr lang="es-MX" sz="1800" dirty="0" smtClean="0">
                <a:solidFill>
                  <a:schemeClr val="bg1"/>
                </a:solidFill>
              </a:rPr>
              <a:t>México D. F.</a:t>
            </a:r>
            <a:endParaRPr lang="es-MX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Desigualdad social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Tiene que ver con otros indicadores más allá de los ingresos, pero se relaciona estrechamente con la desigualdad económica. </a:t>
            </a:r>
          </a:p>
          <a:p>
            <a:r>
              <a:rPr lang="es-MX" dirty="0" smtClean="0"/>
              <a:t>A veces se refiere a aspectos objetivos y otras a aspectos subjetivos o cuasi-subjetivos que son más difíciles de medir.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95536" y="521495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Referencias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Sen</a:t>
            </a:r>
            <a:r>
              <a:rPr lang="en-US" dirty="0" smtClean="0"/>
              <a:t>, A. (1999). "Poverty as Capability Deprivation". </a:t>
            </a:r>
            <a:r>
              <a:rPr lang="en-US" i="1" dirty="0" smtClean="0"/>
              <a:t>Development as Freedom</a:t>
            </a:r>
            <a:r>
              <a:rPr lang="en-US" dirty="0" smtClean="0"/>
              <a:t>. New York: Anchor Books.</a:t>
            </a:r>
          </a:p>
          <a:p>
            <a:r>
              <a:rPr lang="en-US" dirty="0" smtClean="0"/>
              <a:t>Nussbaum, M. Women´s Capabilities.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6705"/>
            <a:ext cx="9144000" cy="504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Desigualdad territorial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Comúnmente se relaciona con la infraestructura disponible en un área determinada. </a:t>
            </a:r>
          </a:p>
          <a:p>
            <a:r>
              <a:rPr lang="es-MX" dirty="0" smtClean="0"/>
              <a:t>Pero también puede referirse a desigualdades económicas o sociales en determinado territorio.</a:t>
            </a:r>
          </a:p>
          <a:p>
            <a:r>
              <a:rPr lang="es-MX" dirty="0" smtClean="0"/>
              <a:t>Se mide en un área determinada en comparación con otra.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-14655"/>
            <a:ext cx="8208912" cy="690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Desigualdad de género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>
            <a:normAutofit fontScale="92500"/>
          </a:bodyPr>
          <a:lstStyle/>
          <a:p>
            <a:pPr marL="354013" indent="-354013"/>
            <a:r>
              <a:rPr lang="es-ES" dirty="0" smtClean="0"/>
              <a:t>Distancia y/o asimetría social entre mujeres y hombres. </a:t>
            </a:r>
          </a:p>
          <a:p>
            <a:pPr marL="354013" indent="-354013"/>
            <a:r>
              <a:rPr lang="es-ES" dirty="0" smtClean="0"/>
              <a:t>División entre la vida pública y la privada, limitado acceso a la riqueza, a los cargos de toma de decisión, al empleo remunerado en condiciones de igualdad, trato discriminatorio. </a:t>
            </a:r>
          </a:p>
          <a:p>
            <a:pPr marL="354013" indent="-354013"/>
            <a:r>
              <a:rPr lang="es-ES" dirty="0" smtClean="0"/>
              <a:t>Se relaciona con factores económicos, sociales, políticos y culturales que pueden captarse a través de brechas de género.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39552" y="609329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Fuente: Ugalde et. al., Glosario de género.  2013, tercera edición.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Diferencias entre sexo y género 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/>
                <a:gridCol w="425881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SEXO 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GÉNERO 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 </a:t>
                      </a:r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Diferencias y características biológicas, anatómicas, fisiológicas y cromosómicas de los seres humanos que los definen como mujeres u hombres. </a:t>
                      </a:r>
                    </a:p>
                    <a:p>
                      <a:endParaRPr lang="es-E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Conjunto de ideas, creencias y atribuciones sociales, construidas en cada cultura y momento histórico, tomando como base la diferencia sexual; a partir de ello se construyen los conceptos de “masculinidad” y “feminidad”, los cuales determinan el comportamiento, las funciones, oportunidades, valoración y las relaciones entre mujeres y hombres. </a:t>
                      </a:r>
                      <a:endParaRPr lang="es-MX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Se nace con esas características.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Son construcciones socioculturales que pueden modificarse, dado que han sido aprendidas. 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95536" y="587727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Fuente: Ugalde et. al., Glosario de género.  2013,  INMUJERES, tercera edición.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¿Equidad o Igualdad?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s-MX" sz="4500" dirty="0" smtClean="0"/>
              <a:t>a. El derecho a la igualdad implica el derecho a la no discriminación (la equidad no exige eliminar las desigualdades y discriminaciones que existen contra las mujeres)</a:t>
            </a:r>
          </a:p>
          <a:p>
            <a:pPr>
              <a:buNone/>
            </a:pPr>
            <a:r>
              <a:rPr lang="es-MX" sz="4500" dirty="0" smtClean="0"/>
              <a:t>b. La igualdad trae consigo obligaciones legales para los Estados</a:t>
            </a:r>
          </a:p>
          <a:p>
            <a:pPr>
              <a:buNone/>
            </a:pPr>
            <a:r>
              <a:rPr lang="es-MX" sz="4500" dirty="0" smtClean="0"/>
              <a:t>c. La igualdad implica trato idéntico o diferenciado entre hombres y mujeres</a:t>
            </a:r>
          </a:p>
          <a:p>
            <a:pPr>
              <a:buNone/>
            </a:pPr>
            <a:r>
              <a:rPr lang="es-MX" dirty="0" smtClean="0"/>
              <a:t> </a:t>
            </a:r>
            <a:endParaRPr lang="es-MX" sz="3600" dirty="0" smtClean="0"/>
          </a:p>
          <a:p>
            <a:pPr marL="0" indent="0">
              <a:buNone/>
            </a:pPr>
            <a:r>
              <a:rPr lang="es-MX" sz="3300" dirty="0" smtClean="0">
                <a:solidFill>
                  <a:schemeClr val="bg1"/>
                </a:solidFill>
              </a:rPr>
              <a:t>Igualdad</a:t>
            </a:r>
            <a:r>
              <a:rPr lang="es-MX" sz="3300" dirty="0" smtClean="0"/>
              <a:t> “trato idéntico o diferenciado entre hombres  y mujeres que resulta en una total ausencia de cualquier forma de discriminación contra las mujeres por ser mujeres, en lo que respecta al goce y ejercicio de todos sus derechos humanos”</a:t>
            </a:r>
          </a:p>
          <a:p>
            <a:pPr marL="0" indent="0">
              <a:buNone/>
            </a:pPr>
            <a:endParaRPr lang="es-MX" sz="3300" dirty="0" smtClean="0"/>
          </a:p>
          <a:p>
            <a:pPr marL="0" indent="0">
              <a:buNone/>
            </a:pPr>
            <a:r>
              <a:rPr lang="es-MX" sz="3300" dirty="0" smtClean="0">
                <a:solidFill>
                  <a:schemeClr val="bg1"/>
                </a:solidFill>
              </a:rPr>
              <a:t>Equidad</a:t>
            </a:r>
            <a:r>
              <a:rPr lang="es-MX" sz="3300" dirty="0" smtClean="0"/>
              <a:t> “el trato imparcial de mujeres y hombres, según sus necesidades respectivas, ya sea con un trato idéntico o con uno diferenciado”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61653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Facio, </a:t>
            </a:r>
            <a:r>
              <a:rPr lang="es-MX" dirty="0" err="1" smtClean="0"/>
              <a:t>Alda</a:t>
            </a:r>
            <a:r>
              <a:rPr lang="es-MX" dirty="0" smtClean="0"/>
              <a:t>. ¿Igualdad y/o Equidad?. Nota n° 1. ACCD, PNUD.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Marco normativo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Igualdad vs equidad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Información estadística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Políticas públicas redistributivas</a:t>
            </a:r>
            <a:endParaRPr lang="es-MX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7017227" cy="685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6429388" y="257174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ENADIS, 2010. México: CONAPRED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511768"/>
            <a:ext cx="9180512" cy="565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51520" y="63093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ENADIS, 2010. México: CONAPRED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Marco normativo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Igualdad vs equidad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Información estadística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Políticas públicas redistributivas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747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302" y="188640"/>
            <a:ext cx="8757186" cy="572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251520" y="5877272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</a:t>
            </a:r>
            <a:r>
              <a:rPr lang="es-MX" dirty="0" err="1" smtClean="0"/>
              <a:t>Eternod</a:t>
            </a:r>
            <a:r>
              <a:rPr lang="es-MX" dirty="0" smtClean="0"/>
              <a:t>, M. 2013. Ponencia: Investigaciones sobre la violencia contra las mujeres en México. Comisión de Equidad y Género de la LXII Legislatura de la Cámara de Diputados.  Información de </a:t>
            </a:r>
            <a:r>
              <a:rPr lang="es-MX" dirty="0" err="1" smtClean="0"/>
              <a:t>Inmujeres</a:t>
            </a:r>
            <a:r>
              <a:rPr lang="es-MX" dirty="0" smtClean="0"/>
              <a:t> con base en la ENDIREH 2011.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/>
          </p:cNvSpPr>
          <p:nvPr>
            <p:ph type="body" sz="half" idx="1"/>
          </p:nvPr>
        </p:nvSpPr>
        <p:spPr>
          <a:xfrm>
            <a:off x="533400" y="332656"/>
            <a:ext cx="8229600" cy="1701800"/>
          </a:xfrm>
          <a:noFill/>
        </p:spPr>
        <p:txBody>
          <a:bodyPr/>
          <a:lstStyle/>
          <a:p>
            <a:pPr marL="0" indent="0" algn="ctr">
              <a:spcBef>
                <a:spcPct val="50000"/>
              </a:spcBef>
              <a:buFont typeface="Arial" charset="0"/>
              <a:buNone/>
            </a:pPr>
            <a:r>
              <a:rPr lang="es-MX" b="1" dirty="0" smtClean="0">
                <a:solidFill>
                  <a:schemeClr val="bg1"/>
                </a:solidFill>
                <a:latin typeface="+mj-lt"/>
                <a:ea typeface="ＭＳ Ｐゴシック" pitchFamily="1" charset="-128"/>
              </a:rPr>
              <a:t>El 80% de quienes realizan cuidados del hogar y trabajo doméstico son mujeres</a:t>
            </a:r>
          </a:p>
          <a:p>
            <a:pPr marL="0" indent="0" algn="just">
              <a:buFont typeface="Arial" charset="0"/>
              <a:buNone/>
            </a:pPr>
            <a:endParaRPr lang="es-MX" sz="2400" b="1" i="1" dirty="0" smtClean="0">
              <a:solidFill>
                <a:schemeClr val="bg1"/>
              </a:solidFill>
              <a:latin typeface="+mj-lt"/>
              <a:ea typeface="ＭＳ Ｐゴシック" pitchFamily="1" charset="-128"/>
            </a:endParaRP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928637" y="1115954"/>
          <a:ext cx="7243763" cy="5121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5" name="Worksheet" r:id="rId5" imgW="5267356" imgH="3724274" progId="Excel.Sheet.8">
                  <p:embed/>
                </p:oleObj>
              </mc:Choice>
              <mc:Fallback>
                <p:oleObj name="Worksheet" r:id="rId5" imgW="5267356" imgH="3724274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37" y="1115954"/>
                        <a:ext cx="7243763" cy="51213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00034" y="6345816"/>
            <a:ext cx="38576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s-MX" b="0" dirty="0"/>
              <a:t>Fuente: INMUJERES. </a:t>
            </a:r>
            <a:r>
              <a:rPr lang="es-MX" b="0" dirty="0" smtClean="0"/>
              <a:t>ENOE</a:t>
            </a:r>
            <a:r>
              <a:rPr lang="es-MX" dirty="0" smtClean="0"/>
              <a:t>.</a:t>
            </a:r>
            <a:endParaRPr lang="es-ES" b="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4213" y="1624002"/>
            <a:ext cx="777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s-MX" sz="1400" dirty="0">
                <a:solidFill>
                  <a:schemeClr val="bg1"/>
                </a:solidFill>
                <a:latin typeface="Verdana" pitchFamily="34" charset="0"/>
              </a:rPr>
              <a:t>Porcentaje de la población que realiza cuidados del hogar</a:t>
            </a:r>
            <a:endParaRPr lang="es-ES" sz="1400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s-MX" sz="2400" b="1" i="1" dirty="0" smtClean="0">
                <a:solidFill>
                  <a:schemeClr val="bg1"/>
                </a:solidFill>
                <a:latin typeface="Verdana" pitchFamily="34" charset="0"/>
                <a:ea typeface="ＭＳ Ｐゴシック" pitchFamily="1" charset="-128"/>
              </a:rPr>
              <a:t>Entre quienes trabajan, las mujeres destinan menos horas que los hombres</a:t>
            </a:r>
            <a:endParaRPr lang="es-ES" sz="2400" b="1" i="1" dirty="0" smtClean="0">
              <a:solidFill>
                <a:schemeClr val="bg1"/>
              </a:solidFill>
              <a:latin typeface="Verdana" pitchFamily="34" charset="0"/>
              <a:ea typeface="ＭＳ Ｐゴシック" pitchFamily="1" charset="-128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3289" y="6215082"/>
            <a:ext cx="85449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s-MX" sz="1400" b="0" dirty="0">
                <a:latin typeface="Verdana" pitchFamily="34" charset="0"/>
              </a:rPr>
              <a:t>Fuente: </a:t>
            </a:r>
            <a:r>
              <a:rPr lang="es-MX" sz="1400" b="0" dirty="0" smtClean="0">
                <a:latin typeface="Verdana" pitchFamily="34" charset="0"/>
              </a:rPr>
              <a:t>Orozco, M. 2010. Ponencia en el seminario sobre empleo. INMUJERES, PNUD. </a:t>
            </a:r>
            <a:r>
              <a:rPr lang="es-MX" sz="1400" b="0" dirty="0">
                <a:latin typeface="Verdana" pitchFamily="34" charset="0"/>
              </a:rPr>
              <a:t>ENOE, I TRIM 2010</a:t>
            </a:r>
            <a:endParaRPr lang="es-ES" sz="1400" b="0" dirty="0">
              <a:latin typeface="Verdana" pitchFamily="34" charset="0"/>
            </a:endParaRPr>
          </a:p>
        </p:txBody>
      </p:sp>
      <p:graphicFrame>
        <p:nvGraphicFramePr>
          <p:cNvPr id="2050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214282" y="1428736"/>
          <a:ext cx="8702675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79" name="Worksheet" r:id="rId4" imgW="8296363" imgH="4533804" progId="Excel.Sheet.8">
                  <p:embed/>
                </p:oleObj>
              </mc:Choice>
              <mc:Fallback>
                <p:oleObj name="Worksheet" r:id="rId4" imgW="8296363" imgH="4533804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1428736"/>
                        <a:ext cx="8702675" cy="475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12"/>
          <p:cNvSpPr txBox="1">
            <a:spLocks noChangeArrowheads="1"/>
          </p:cNvSpPr>
          <p:nvPr/>
        </p:nvSpPr>
        <p:spPr bwMode="auto">
          <a:xfrm>
            <a:off x="911225" y="1916113"/>
            <a:ext cx="777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s-MX" sz="1400">
                <a:latin typeface="Verdana" pitchFamily="34" charset="0"/>
              </a:rPr>
              <a:t>Duración de la jornada de trabajo de los ocupados por semana</a:t>
            </a:r>
            <a:endParaRPr lang="es-ES" sz="14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s-ES_tradnl" sz="3200" b="1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52400" y="977900"/>
            <a:ext cx="89916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152400" y="1089025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400" dirty="0">
                <a:solidFill>
                  <a:schemeClr val="bg1"/>
                </a:solidFill>
                <a:latin typeface="Calibri" pitchFamily="34" charset="0"/>
              </a:rPr>
              <a:t>La falta de recursos obliga a las mujeres más pobres a solicitar apoyo de familiares o amigos para el cuidado de sus hijos con mayor frecuencia.</a:t>
            </a:r>
            <a:endParaRPr lang="es-E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228600" y="152400"/>
            <a:ext cx="8382000" cy="533400"/>
          </a:xfrm>
          <a:prstGeom prst="rect">
            <a:avLst/>
          </a:prstGeom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0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>
          <a:xfrm>
            <a:off x="228600" y="152400"/>
            <a:ext cx="8382000" cy="533400"/>
          </a:xfrm>
          <a:prstGeom prst="rect">
            <a:avLst/>
          </a:prstGeom>
        </p:spPr>
        <p:txBody>
          <a:bodyPr anchor="b"/>
          <a:lstStyle/>
          <a:p>
            <a:r>
              <a:rPr lang="es-ES" sz="3200" b="1" dirty="0" smtClean="0">
                <a:solidFill>
                  <a:schemeClr val="bg1"/>
                </a:solidFill>
                <a:latin typeface="Calibri" pitchFamily="34" charset="0"/>
              </a:rPr>
              <a:t>Redes de apoyo informales</a:t>
            </a:r>
            <a:endParaRPr lang="es-ES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38920" name="Object 3"/>
          <p:cNvGraphicFramePr>
            <a:graphicFrameLocks noChangeAspect="1"/>
          </p:cNvGraphicFramePr>
          <p:nvPr/>
        </p:nvGraphicFramePr>
        <p:xfrm>
          <a:off x="457200" y="2209800"/>
          <a:ext cx="7591425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3" name="Gráfico" r:id="rId4" imgW="8734548" imgH="4105351" progId="MSGraph.Chart.8">
                  <p:embed followColorScheme="full"/>
                </p:oleObj>
              </mc:Choice>
              <mc:Fallback>
                <p:oleObj name="Gráfico" r:id="rId4" imgW="8734548" imgH="4105351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7591425" cy="408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152400" y="6357958"/>
            <a:ext cx="693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dirty="0" smtClean="0">
                <a:latin typeface="Calibri" pitchFamily="34" charset="0"/>
              </a:rPr>
              <a:t>Fuente: Encuesta </a:t>
            </a:r>
            <a:r>
              <a:rPr lang="es-MX" dirty="0">
                <a:latin typeface="Calibri" pitchFamily="34" charset="0"/>
              </a:rPr>
              <a:t>de Capital Social en el Medio Urbano, 2006</a:t>
            </a:r>
            <a:endParaRPr lang="es-ES" dirty="0">
              <a:latin typeface="Calibri" pitchFamily="34" charset="0"/>
            </a:endParaRP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V="1">
            <a:off x="3203575" y="2852738"/>
            <a:ext cx="1944688" cy="11525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noFill/>
        </p:spPr>
        <p:txBody>
          <a:bodyPr/>
          <a:lstStyle/>
          <a:p>
            <a:fld id="{2D3F1B4A-799C-4B36-B8D4-5548B1BF1055}" type="slidenum">
              <a:rPr lang="es-ES_tradnl" smtClean="0"/>
              <a:pPr/>
              <a:t>24</a:t>
            </a:fld>
            <a:endParaRPr lang="es-ES_tradnl" smtClean="0"/>
          </a:p>
        </p:txBody>
      </p:sp>
      <p:sp>
        <p:nvSpPr>
          <p:cNvPr id="27654" name="Text Box 28"/>
          <p:cNvSpPr txBox="1">
            <a:spLocks noChangeArrowheads="1"/>
          </p:cNvSpPr>
          <p:nvPr/>
        </p:nvSpPr>
        <p:spPr bwMode="auto">
          <a:xfrm>
            <a:off x="756096" y="1484784"/>
            <a:ext cx="8280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dirty="0"/>
              <a:t>- Toma de decisiones</a:t>
            </a:r>
          </a:p>
          <a:p>
            <a:pPr>
              <a:spcBef>
                <a:spcPct val="50000"/>
              </a:spcBef>
            </a:pPr>
            <a:r>
              <a:rPr lang="es-MX" sz="2400" dirty="0"/>
              <a:t>- Violencia de género</a:t>
            </a:r>
          </a:p>
          <a:p>
            <a:pPr>
              <a:spcBef>
                <a:spcPct val="50000"/>
              </a:spcBef>
            </a:pPr>
            <a:r>
              <a:rPr lang="es-MX" sz="2400" dirty="0"/>
              <a:t>- Uso del tiempo</a:t>
            </a:r>
          </a:p>
          <a:p>
            <a:pPr>
              <a:spcBef>
                <a:spcPct val="50000"/>
              </a:spcBef>
            </a:pPr>
            <a:r>
              <a:rPr lang="es-MX" sz="2400" dirty="0"/>
              <a:t>- Empoderamiento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2400" dirty="0"/>
              <a:t> </a:t>
            </a:r>
            <a:r>
              <a:rPr lang="es-MX" sz="2400" dirty="0" smtClean="0"/>
              <a:t>Autonomía</a:t>
            </a:r>
            <a:endParaRPr lang="es-MX" sz="2400" dirty="0"/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2400" dirty="0"/>
              <a:t> </a:t>
            </a:r>
            <a:r>
              <a:rPr lang="es-MX" sz="2400" dirty="0" smtClean="0"/>
              <a:t>Fomentan </a:t>
            </a:r>
            <a:r>
              <a:rPr lang="es-MX" sz="2400" dirty="0"/>
              <a:t>roles </a:t>
            </a:r>
            <a:r>
              <a:rPr lang="es-MX" sz="2400" dirty="0" smtClean="0"/>
              <a:t>no tradicionales</a:t>
            </a:r>
            <a:endParaRPr lang="es-MX" sz="2400" dirty="0"/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2400" dirty="0"/>
              <a:t> Resultados desagregados por sexo</a:t>
            </a:r>
          </a:p>
          <a:p>
            <a:pPr>
              <a:spcBef>
                <a:spcPct val="50000"/>
              </a:spcBef>
            </a:pPr>
            <a:endParaRPr lang="es-MX" sz="2400" dirty="0"/>
          </a:p>
          <a:p>
            <a:pPr>
              <a:spcBef>
                <a:spcPct val="50000"/>
              </a:spcBef>
            </a:pP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544522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Fuente: Elaboración con base en Orozco, M. 2014. “Agencia, autonomía económica y acceso a recursos productivos: género, programas para el trabajo remunerado, la productividad y la corresponsabilidad social para el cuidado de personas” México: Instituto Nacional de las Mujeres (INMUJERES). </a:t>
            </a:r>
            <a:r>
              <a:rPr lang="es-MX" i="1" dirty="0" err="1" smtClean="0"/>
              <a:t>Mimeo</a:t>
            </a:r>
            <a:r>
              <a:rPr lang="es-MX" dirty="0" smtClean="0"/>
              <a:t>.   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357158" y="208642"/>
            <a:ext cx="8501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Elementos a considerar en políticas, </a:t>
            </a:r>
          </a:p>
          <a:p>
            <a:r>
              <a:rPr lang="es-MX" sz="3200" dirty="0" smtClean="0"/>
              <a:t>investigaciones y  evaluaciones con PEG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0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802605"/>
            <a:ext cx="1989137" cy="774700"/>
          </a:xfrm>
          <a:noFill/>
        </p:spPr>
        <p:txBody>
          <a:bodyPr lIns="128016" tIns="64008" rIns="128016" bIns="64008" anchor="t"/>
          <a:lstStyle/>
          <a:p>
            <a:r>
              <a:rPr lang="es-MX" sz="3400" dirty="0" smtClean="0">
                <a:solidFill>
                  <a:schemeClr val="bg1"/>
                </a:solidFill>
              </a:rPr>
              <a:t>Mujeres</a:t>
            </a:r>
            <a:endParaRPr lang="es-ES" sz="3400" dirty="0" smtClean="0">
              <a:solidFill>
                <a:schemeClr val="bg1"/>
              </a:solidFill>
            </a:endParaRPr>
          </a:p>
        </p:txBody>
      </p:sp>
      <p:sp>
        <p:nvSpPr>
          <p:cNvPr id="61443" name="Text Box 5"/>
          <p:cNvSpPr txBox="1">
            <a:spLocks noChangeArrowheads="1"/>
          </p:cNvSpPr>
          <p:nvPr/>
        </p:nvSpPr>
        <p:spPr bwMode="auto">
          <a:xfrm>
            <a:off x="3192636" y="1594768"/>
            <a:ext cx="3440113" cy="466725"/>
          </a:xfrm>
          <a:prstGeom prst="rect">
            <a:avLst/>
          </a:prstGeom>
          <a:solidFill>
            <a:srgbClr val="99FF33"/>
          </a:solidFill>
          <a:ln w="9525">
            <a:solidFill>
              <a:srgbClr val="99FF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2400">
                <a:ea typeface="ＭＳ Ｐゴシック" pitchFamily="1" charset="-128"/>
              </a:rPr>
              <a:t>Trabajo por un ingreso</a:t>
            </a:r>
            <a:endParaRPr lang="es-ES" sz="2400">
              <a:ea typeface="ＭＳ Ｐゴシック" pitchFamily="1" charset="-128"/>
            </a:endParaRPr>
          </a:p>
        </p:txBody>
      </p:sp>
      <p:sp>
        <p:nvSpPr>
          <p:cNvPr id="61444" name="Text Box 6"/>
          <p:cNvSpPr txBox="1">
            <a:spLocks noChangeArrowheads="1"/>
          </p:cNvSpPr>
          <p:nvPr/>
        </p:nvSpPr>
        <p:spPr bwMode="auto">
          <a:xfrm>
            <a:off x="3133899" y="3018755"/>
            <a:ext cx="3498850" cy="4667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2400">
                <a:ea typeface="ＭＳ Ｐゴシック" pitchFamily="1" charset="-128"/>
              </a:rPr>
              <a:t>Actividades domésticas</a:t>
            </a:r>
            <a:endParaRPr lang="es-ES" sz="2400">
              <a:ea typeface="ＭＳ Ｐゴシック" pitchFamily="1" charset="-128"/>
            </a:endParaRPr>
          </a:p>
        </p:txBody>
      </p:sp>
      <p:sp>
        <p:nvSpPr>
          <p:cNvPr id="61446" name="Text Box 8"/>
          <p:cNvSpPr txBox="1">
            <a:spLocks noChangeArrowheads="1"/>
          </p:cNvSpPr>
          <p:nvPr/>
        </p:nvSpPr>
        <p:spPr bwMode="auto">
          <a:xfrm>
            <a:off x="4422949" y="5195093"/>
            <a:ext cx="2209800" cy="466725"/>
          </a:xfrm>
          <a:prstGeom prst="rect">
            <a:avLst/>
          </a:prstGeom>
          <a:solidFill>
            <a:srgbClr val="CCECFF"/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2400">
                <a:ea typeface="ＭＳ Ｐゴシック" pitchFamily="1" charset="-128"/>
              </a:rPr>
              <a:t>Recreación</a:t>
            </a:r>
            <a:endParaRPr lang="es-ES" sz="2400">
              <a:ea typeface="ＭＳ Ｐゴシック" pitchFamily="1" charset="-128"/>
            </a:endParaRPr>
          </a:p>
        </p:txBody>
      </p:sp>
      <p:sp>
        <p:nvSpPr>
          <p:cNvPr id="2700301" name="Rectangle 13"/>
          <p:cNvSpPr>
            <a:spLocks noChangeArrowheads="1"/>
          </p:cNvSpPr>
          <p:nvPr/>
        </p:nvSpPr>
        <p:spPr bwMode="auto">
          <a:xfrm>
            <a:off x="6061249" y="802605"/>
            <a:ext cx="2300287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169863" defTabSz="912813"/>
            <a:r>
              <a:rPr lang="es-MX" sz="3400" b="1" dirty="0">
                <a:solidFill>
                  <a:schemeClr val="accent1">
                    <a:lumMod val="50000"/>
                  </a:schemeClr>
                </a:solidFill>
                <a:ea typeface="ＭＳ Ｐゴシック" pitchFamily="1" charset="-128"/>
              </a:rPr>
              <a:t>Hombres</a:t>
            </a:r>
            <a:endParaRPr lang="es-ES" sz="3400" b="1" dirty="0">
              <a:solidFill>
                <a:schemeClr val="accent1">
                  <a:lumMod val="50000"/>
                </a:schemeClr>
              </a:solidFill>
              <a:ea typeface="ＭＳ Ｐゴシック" pitchFamily="1" charset="-128"/>
            </a:endParaRPr>
          </a:p>
        </p:txBody>
      </p:sp>
      <p:sp>
        <p:nvSpPr>
          <p:cNvPr id="61448" name="Text Box 14"/>
          <p:cNvSpPr txBox="1">
            <a:spLocks noChangeArrowheads="1"/>
          </p:cNvSpPr>
          <p:nvPr/>
        </p:nvSpPr>
        <p:spPr bwMode="auto">
          <a:xfrm>
            <a:off x="1770236" y="1615405"/>
            <a:ext cx="7588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MX" sz="2000" dirty="0">
                <a:solidFill>
                  <a:schemeClr val="bg1"/>
                </a:solidFill>
                <a:ea typeface="ＭＳ Ｐゴシック" pitchFamily="1" charset="-128"/>
              </a:rPr>
              <a:t>15.0</a:t>
            </a:r>
            <a:endParaRPr lang="es-ES" sz="2000" dirty="0">
              <a:solidFill>
                <a:schemeClr val="bg1"/>
              </a:solidFill>
              <a:ea typeface="ＭＳ Ｐゴシック" pitchFamily="1" charset="-128"/>
            </a:endParaRPr>
          </a:p>
        </p:txBody>
      </p:sp>
      <p:sp>
        <p:nvSpPr>
          <p:cNvPr id="61449" name="Text Box 15"/>
          <p:cNvSpPr txBox="1">
            <a:spLocks noChangeArrowheads="1"/>
          </p:cNvSpPr>
          <p:nvPr/>
        </p:nvSpPr>
        <p:spPr bwMode="auto">
          <a:xfrm>
            <a:off x="1803574" y="3085430"/>
            <a:ext cx="72548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>
                <a:solidFill>
                  <a:schemeClr val="bg1"/>
                </a:solidFill>
                <a:ea typeface="ＭＳ Ｐゴシック" pitchFamily="1" charset="-128"/>
              </a:rPr>
              <a:t>29.2</a:t>
            </a:r>
            <a:endParaRPr lang="es-ES" sz="2000">
              <a:solidFill>
                <a:schemeClr val="bg1"/>
              </a:solidFill>
              <a:ea typeface="ＭＳ Ｐゴシック" pitchFamily="1" charset="-128"/>
            </a:endParaRPr>
          </a:p>
        </p:txBody>
      </p:sp>
      <p:sp>
        <p:nvSpPr>
          <p:cNvPr id="61451" name="Text Box 19"/>
          <p:cNvSpPr txBox="1">
            <a:spLocks noChangeArrowheads="1"/>
          </p:cNvSpPr>
          <p:nvPr/>
        </p:nvSpPr>
        <p:spPr bwMode="auto">
          <a:xfrm>
            <a:off x="1803574" y="5336381"/>
            <a:ext cx="725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>
                <a:solidFill>
                  <a:schemeClr val="bg1"/>
                </a:solidFill>
                <a:ea typeface="ＭＳ Ｐゴシック" pitchFamily="1" charset="-128"/>
              </a:rPr>
              <a:t>17.2</a:t>
            </a:r>
            <a:endParaRPr lang="es-ES" sz="2000">
              <a:solidFill>
                <a:schemeClr val="bg1"/>
              </a:solidFill>
              <a:ea typeface="ＭＳ Ｐゴシック" pitchFamily="1" charset="-128"/>
            </a:endParaRPr>
          </a:p>
        </p:txBody>
      </p:sp>
      <p:sp>
        <p:nvSpPr>
          <p:cNvPr id="61452" name="Text Box 16"/>
          <p:cNvSpPr txBox="1">
            <a:spLocks noChangeArrowheads="1"/>
          </p:cNvSpPr>
          <p:nvPr/>
        </p:nvSpPr>
        <p:spPr bwMode="auto">
          <a:xfrm>
            <a:off x="6920086" y="1664618"/>
            <a:ext cx="725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>
                <a:solidFill>
                  <a:schemeClr val="accent1">
                    <a:lumMod val="50000"/>
                  </a:schemeClr>
                </a:solidFill>
                <a:ea typeface="ＭＳ Ｐゴシック" pitchFamily="1" charset="-128"/>
              </a:rPr>
              <a:t>33.5</a:t>
            </a:r>
            <a:endParaRPr lang="es-ES" sz="2000">
              <a:solidFill>
                <a:schemeClr val="accent1">
                  <a:lumMod val="50000"/>
                </a:schemeClr>
              </a:solidFill>
              <a:ea typeface="ＭＳ Ｐゴシック" pitchFamily="1" charset="-128"/>
            </a:endParaRPr>
          </a:p>
        </p:txBody>
      </p:sp>
      <p:sp>
        <p:nvSpPr>
          <p:cNvPr id="61453" name="Text Box 17"/>
          <p:cNvSpPr txBox="1">
            <a:spLocks noChangeArrowheads="1"/>
          </p:cNvSpPr>
          <p:nvPr/>
        </p:nvSpPr>
        <p:spPr bwMode="auto">
          <a:xfrm>
            <a:off x="7020099" y="3104480"/>
            <a:ext cx="725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>
                <a:solidFill>
                  <a:schemeClr val="accent1">
                    <a:lumMod val="50000"/>
                  </a:schemeClr>
                </a:solidFill>
                <a:ea typeface="ＭＳ Ｐゴシック" pitchFamily="1" charset="-128"/>
              </a:rPr>
              <a:t>7.8</a:t>
            </a:r>
            <a:endParaRPr lang="es-ES" sz="2000">
              <a:solidFill>
                <a:schemeClr val="accent1">
                  <a:lumMod val="50000"/>
                </a:schemeClr>
              </a:solidFill>
              <a:ea typeface="ＭＳ Ｐゴシック" pitchFamily="1" charset="-128"/>
            </a:endParaRPr>
          </a:p>
        </p:txBody>
      </p:sp>
      <p:sp>
        <p:nvSpPr>
          <p:cNvPr id="61455" name="Text Box 21"/>
          <p:cNvSpPr txBox="1">
            <a:spLocks noChangeArrowheads="1"/>
          </p:cNvSpPr>
          <p:nvPr/>
        </p:nvSpPr>
        <p:spPr bwMode="auto">
          <a:xfrm>
            <a:off x="6983586" y="5336381"/>
            <a:ext cx="725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MX" sz="2000">
                <a:solidFill>
                  <a:schemeClr val="accent1">
                    <a:lumMod val="50000"/>
                  </a:schemeClr>
                </a:solidFill>
                <a:ea typeface="ＭＳ Ｐゴシック" pitchFamily="1" charset="-128"/>
              </a:rPr>
              <a:t>20.1</a:t>
            </a:r>
            <a:endParaRPr lang="es-ES" sz="2000">
              <a:solidFill>
                <a:schemeClr val="accent1">
                  <a:lumMod val="50000"/>
                </a:schemeClr>
              </a:solidFill>
              <a:ea typeface="ＭＳ Ｐゴシック" pitchFamily="1" charset="-128"/>
            </a:endParaRPr>
          </a:p>
        </p:txBody>
      </p:sp>
      <p:sp>
        <p:nvSpPr>
          <p:cNvPr id="61456" name="Text Box 6"/>
          <p:cNvSpPr txBox="1">
            <a:spLocks noChangeArrowheads="1"/>
          </p:cNvSpPr>
          <p:nvPr/>
        </p:nvSpPr>
        <p:spPr bwMode="auto">
          <a:xfrm>
            <a:off x="3062461" y="4458618"/>
            <a:ext cx="3570288" cy="466725"/>
          </a:xfrm>
          <a:prstGeom prst="rect">
            <a:avLst/>
          </a:prstGeom>
          <a:solidFill>
            <a:srgbClr val="CCCC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2400">
                <a:ea typeface="ＭＳ Ｐゴシック" pitchFamily="1" charset="-128"/>
              </a:rPr>
              <a:t>Actividades de cuidado</a:t>
            </a:r>
            <a:endParaRPr lang="es-ES" sz="2400">
              <a:ea typeface="ＭＳ Ｐゴシック" pitchFamily="1" charset="-128"/>
            </a:endParaRPr>
          </a:p>
        </p:txBody>
      </p:sp>
      <p:sp>
        <p:nvSpPr>
          <p:cNvPr id="61457" name="Text Box 15"/>
          <p:cNvSpPr txBox="1">
            <a:spLocks noChangeArrowheads="1"/>
          </p:cNvSpPr>
          <p:nvPr/>
        </p:nvSpPr>
        <p:spPr bwMode="auto">
          <a:xfrm>
            <a:off x="1803574" y="4601493"/>
            <a:ext cx="72548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>
                <a:solidFill>
                  <a:schemeClr val="bg1"/>
                </a:solidFill>
                <a:ea typeface="ＭＳ Ｐゴシック" pitchFamily="1" charset="-128"/>
              </a:rPr>
              <a:t>19.9</a:t>
            </a:r>
            <a:endParaRPr lang="es-ES" sz="2000">
              <a:solidFill>
                <a:schemeClr val="bg1"/>
              </a:solidFill>
              <a:ea typeface="ＭＳ Ｐゴシック" pitchFamily="1" charset="-128"/>
            </a:endParaRPr>
          </a:p>
        </p:txBody>
      </p:sp>
      <p:sp>
        <p:nvSpPr>
          <p:cNvPr id="61458" name="Text Box 17"/>
          <p:cNvSpPr txBox="1">
            <a:spLocks noChangeArrowheads="1"/>
          </p:cNvSpPr>
          <p:nvPr/>
        </p:nvSpPr>
        <p:spPr bwMode="auto">
          <a:xfrm>
            <a:off x="7020099" y="4549105"/>
            <a:ext cx="725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>
                <a:solidFill>
                  <a:schemeClr val="accent1">
                    <a:lumMod val="50000"/>
                  </a:schemeClr>
                </a:solidFill>
                <a:ea typeface="ＭＳ Ｐゴシック" pitchFamily="1" charset="-128"/>
              </a:rPr>
              <a:t>8.8</a:t>
            </a:r>
            <a:endParaRPr lang="es-ES" sz="2000">
              <a:solidFill>
                <a:schemeClr val="accent1">
                  <a:lumMod val="50000"/>
                </a:schemeClr>
              </a:solidFill>
              <a:ea typeface="ＭＳ Ｐゴシック" pitchFamily="1" charset="-128"/>
            </a:endParaRPr>
          </a:p>
        </p:txBody>
      </p:sp>
      <p:sp>
        <p:nvSpPr>
          <p:cNvPr id="61459" name="Text Box 5"/>
          <p:cNvSpPr txBox="1">
            <a:spLocks noChangeArrowheads="1"/>
          </p:cNvSpPr>
          <p:nvPr/>
        </p:nvSpPr>
        <p:spPr bwMode="auto">
          <a:xfrm>
            <a:off x="3192636" y="2313905"/>
            <a:ext cx="3440113" cy="466725"/>
          </a:xfrm>
          <a:prstGeom prst="rect">
            <a:avLst/>
          </a:prstGeom>
          <a:solidFill>
            <a:srgbClr val="9966FF"/>
          </a:solidFill>
          <a:ln w="9525">
            <a:solidFill>
              <a:srgbClr val="99FF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2400">
                <a:ea typeface="ＭＳ Ｐゴシック" pitchFamily="1" charset="-128"/>
              </a:rPr>
              <a:t>Traslado al trabajo</a:t>
            </a:r>
            <a:endParaRPr lang="es-ES" sz="2400">
              <a:ea typeface="ＭＳ Ｐゴシック" pitchFamily="1" charset="-128"/>
            </a:endParaRPr>
          </a:p>
        </p:txBody>
      </p:sp>
      <p:sp>
        <p:nvSpPr>
          <p:cNvPr id="61460" name="Text Box 14"/>
          <p:cNvSpPr txBox="1">
            <a:spLocks noChangeArrowheads="1"/>
          </p:cNvSpPr>
          <p:nvPr/>
        </p:nvSpPr>
        <p:spPr bwMode="auto">
          <a:xfrm>
            <a:off x="1879774" y="2336130"/>
            <a:ext cx="7588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 dirty="0">
                <a:solidFill>
                  <a:schemeClr val="bg1"/>
                </a:solidFill>
                <a:ea typeface="ＭＳ Ｐゴシック" pitchFamily="1" charset="-128"/>
              </a:rPr>
              <a:t>1.7</a:t>
            </a:r>
            <a:endParaRPr lang="es-ES" sz="2000" dirty="0">
              <a:solidFill>
                <a:schemeClr val="bg1"/>
              </a:solidFill>
              <a:ea typeface="ＭＳ Ｐゴシック" pitchFamily="1" charset="-128"/>
            </a:endParaRPr>
          </a:p>
        </p:txBody>
      </p:sp>
      <p:sp>
        <p:nvSpPr>
          <p:cNvPr id="61461" name="Text Box 16"/>
          <p:cNvSpPr txBox="1">
            <a:spLocks noChangeArrowheads="1"/>
          </p:cNvSpPr>
          <p:nvPr/>
        </p:nvSpPr>
        <p:spPr bwMode="auto">
          <a:xfrm>
            <a:off x="7026449" y="2348830"/>
            <a:ext cx="725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>
                <a:solidFill>
                  <a:schemeClr val="accent1">
                    <a:lumMod val="50000"/>
                  </a:schemeClr>
                </a:solidFill>
                <a:ea typeface="ＭＳ Ｐゴシック" pitchFamily="1" charset="-128"/>
              </a:rPr>
              <a:t>4.0</a:t>
            </a:r>
            <a:endParaRPr lang="es-ES" sz="2000">
              <a:solidFill>
                <a:schemeClr val="accent1">
                  <a:lumMod val="50000"/>
                </a:schemeClr>
              </a:solidFill>
              <a:ea typeface="ＭＳ Ｐゴシック" pitchFamily="1" charset="-128"/>
            </a:endParaRPr>
          </a:p>
        </p:txBody>
      </p:sp>
      <p:sp>
        <p:nvSpPr>
          <p:cNvPr id="61462" name="Text Box 6"/>
          <p:cNvSpPr txBox="1">
            <a:spLocks noChangeArrowheads="1"/>
          </p:cNvSpPr>
          <p:nvPr/>
        </p:nvSpPr>
        <p:spPr bwMode="auto">
          <a:xfrm>
            <a:off x="3349799" y="3774405"/>
            <a:ext cx="3282950" cy="466725"/>
          </a:xfrm>
          <a:prstGeom prst="rect">
            <a:avLst/>
          </a:prstGeom>
          <a:solidFill>
            <a:srgbClr val="FFCC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2400">
                <a:ea typeface="ＭＳ Ｐゴシック" pitchFamily="1" charset="-128"/>
              </a:rPr>
              <a:t>Producción primaria</a:t>
            </a:r>
            <a:endParaRPr lang="es-ES" sz="2400">
              <a:ea typeface="ＭＳ Ｐゴシック" pitchFamily="1" charset="-128"/>
            </a:endParaRPr>
          </a:p>
        </p:txBody>
      </p:sp>
      <p:sp>
        <p:nvSpPr>
          <p:cNvPr id="61463" name="Text Box 15"/>
          <p:cNvSpPr txBox="1">
            <a:spLocks noChangeArrowheads="1"/>
          </p:cNvSpPr>
          <p:nvPr/>
        </p:nvSpPr>
        <p:spPr bwMode="auto">
          <a:xfrm>
            <a:off x="1875011" y="3841080"/>
            <a:ext cx="7254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>
                <a:solidFill>
                  <a:schemeClr val="bg1"/>
                </a:solidFill>
                <a:ea typeface="ＭＳ Ｐゴシック" pitchFamily="1" charset="-128"/>
              </a:rPr>
              <a:t>1.2</a:t>
            </a:r>
            <a:endParaRPr lang="es-ES" sz="2000">
              <a:solidFill>
                <a:schemeClr val="bg1"/>
              </a:solidFill>
              <a:ea typeface="ＭＳ Ｐゴシック" pitchFamily="1" charset="-128"/>
            </a:endParaRPr>
          </a:p>
        </p:txBody>
      </p:sp>
      <p:sp>
        <p:nvSpPr>
          <p:cNvPr id="61464" name="Text Box 17"/>
          <p:cNvSpPr txBox="1">
            <a:spLocks noChangeArrowheads="1"/>
          </p:cNvSpPr>
          <p:nvPr/>
        </p:nvSpPr>
        <p:spPr bwMode="auto">
          <a:xfrm>
            <a:off x="7020099" y="3860130"/>
            <a:ext cx="725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000">
                <a:solidFill>
                  <a:schemeClr val="accent1">
                    <a:lumMod val="50000"/>
                  </a:schemeClr>
                </a:solidFill>
                <a:ea typeface="ＭＳ Ｐゴシック" pitchFamily="1" charset="-128"/>
              </a:rPr>
              <a:t>1.3</a:t>
            </a:r>
            <a:endParaRPr lang="es-ES" sz="2000">
              <a:solidFill>
                <a:schemeClr val="accent1">
                  <a:lumMod val="50000"/>
                </a:schemeClr>
              </a:solidFill>
              <a:ea typeface="ＭＳ Ｐゴシック" pitchFamily="1" charset="-128"/>
            </a:endParaRPr>
          </a:p>
        </p:txBody>
      </p:sp>
      <p:sp>
        <p:nvSpPr>
          <p:cNvPr id="61465" name="Content Placeholder 3"/>
          <p:cNvSpPr>
            <a:spLocks noChangeArrowheads="1"/>
          </p:cNvSpPr>
          <p:nvPr/>
        </p:nvSpPr>
        <p:spPr bwMode="auto">
          <a:xfrm>
            <a:off x="3392661" y="947068"/>
            <a:ext cx="3060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es-ES" sz="3200" b="1">
                <a:solidFill>
                  <a:schemeClr val="bg1"/>
                </a:solidFill>
                <a:latin typeface="Calibri" pitchFamily="34" charset="0"/>
              </a:rPr>
              <a:t>Nacional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395536" y="5949280"/>
            <a:ext cx="813727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dirty="0"/>
              <a:t>Fuente: </a:t>
            </a:r>
            <a:r>
              <a:rPr lang="es-MX" dirty="0" smtClean="0"/>
              <a:t>Orozco, M. 2010, Ponencia presentada en la 8° Reunión Internacional de Estadísticas sobre uso del tiempo y políticas públicas. Datos de </a:t>
            </a:r>
            <a:r>
              <a:rPr lang="es-MX" dirty="0" err="1" smtClean="0"/>
              <a:t>Inmujeres</a:t>
            </a:r>
            <a:r>
              <a:rPr lang="es-MX" dirty="0" smtClean="0"/>
              <a:t> con base en la ENUT 2009. 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07504" y="118373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/>
              <a:t>Uso del tiempo. </a:t>
            </a:r>
            <a:r>
              <a:rPr lang="es-MX" sz="2800" dirty="0" smtClean="0"/>
              <a:t>Horas semanales destinadas a:</a:t>
            </a:r>
            <a:endParaRPr lang="es-MX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0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00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0292" grpId="0" autoUpdateAnimBg="0"/>
      <p:bldP spid="270030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-99392"/>
            <a:ext cx="7772400" cy="1143000"/>
          </a:xfrm>
        </p:spPr>
        <p:txBody>
          <a:bodyPr/>
          <a:lstStyle/>
          <a:p>
            <a:r>
              <a:rPr lang="es-MX" dirty="0" smtClean="0"/>
              <a:t>Autonomía económica</a:t>
            </a:r>
            <a:endParaRPr lang="es-MX" dirty="0"/>
          </a:p>
        </p:txBody>
      </p:sp>
      <p:pic>
        <p:nvPicPr>
          <p:cNvPr id="76802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6449" y="836712"/>
            <a:ext cx="6245911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51520" y="638132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Observatorio de Igualdad de Género para América Latina y el Caribe. CEPAL</a:t>
            </a:r>
            <a:endParaRPr lang="es-MX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-9939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Autonomía en la toma de decisiones</a:t>
            </a:r>
            <a:endParaRPr lang="es-MX" dirty="0"/>
          </a:p>
        </p:txBody>
      </p:sp>
      <p:pic>
        <p:nvPicPr>
          <p:cNvPr id="77826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349" y="769035"/>
            <a:ext cx="6194995" cy="539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51520" y="638132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Observatorio de Igualdad de Género para América Latina y el Caribe. CEPAL</a:t>
            </a:r>
            <a:endParaRPr lang="es-MX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Marco normativo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Igualdad vs equidad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Información estadística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Políticas públicas redistributivas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s-ES_tradnl" sz="32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5389563" y="1571612"/>
            <a:ext cx="3286125" cy="540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SzPct val="125000"/>
            </a:pPr>
            <a:endParaRPr lang="es-MX" sz="2800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r>
              <a:rPr lang="es-MX" sz="2800" dirty="0">
                <a:solidFill>
                  <a:schemeClr val="bg1"/>
                </a:solidFill>
                <a:latin typeface="Calibri" pitchFamily="34" charset="0"/>
              </a:rPr>
              <a:t>Carga doméstica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r>
              <a:rPr lang="es-MX" sz="2800" dirty="0">
                <a:solidFill>
                  <a:schemeClr val="bg1"/>
                </a:solidFill>
                <a:latin typeface="Calibri" pitchFamily="34" charset="0"/>
              </a:rPr>
              <a:t>Trabajo reproductivo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r>
              <a:rPr lang="es-MX" sz="2800" dirty="0">
                <a:solidFill>
                  <a:schemeClr val="bg1"/>
                </a:solidFill>
                <a:latin typeface="Calibri" pitchFamily="34" charset="0"/>
              </a:rPr>
              <a:t>Aspectos </a:t>
            </a:r>
            <a:r>
              <a:rPr lang="es-MX" sz="2800" dirty="0" smtClean="0">
                <a:solidFill>
                  <a:schemeClr val="bg1"/>
                </a:solidFill>
                <a:latin typeface="Calibri" pitchFamily="34" charset="0"/>
              </a:rPr>
              <a:t>culturales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r>
              <a:rPr lang="es-MX" sz="2800" dirty="0" smtClean="0">
                <a:solidFill>
                  <a:schemeClr val="bg1"/>
                </a:solidFill>
                <a:latin typeface="Calibri" pitchFamily="34" charset="0"/>
              </a:rPr>
              <a:t>Igualdad real 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r>
              <a:rPr lang="es-MX" dirty="0" smtClean="0">
                <a:solidFill>
                  <a:schemeClr val="bg1"/>
                </a:solidFill>
                <a:latin typeface="Calibri" pitchFamily="34" charset="0"/>
              </a:rPr>
              <a:t>(legislación vs ejercicio de derechos)</a:t>
            </a:r>
            <a:endParaRPr lang="es-MX" sz="28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endParaRPr lang="es-MX" sz="28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endParaRPr lang="es-MX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3014" name="Text Box 7"/>
          <p:cNvSpPr txBox="1">
            <a:spLocks noChangeArrowheads="1"/>
          </p:cNvSpPr>
          <p:nvPr/>
        </p:nvSpPr>
        <p:spPr bwMode="auto">
          <a:xfrm>
            <a:off x="179388" y="1571612"/>
            <a:ext cx="4286250" cy="3280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SzPct val="125000"/>
            </a:pPr>
            <a:endParaRPr lang="es-MX" sz="2800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r>
              <a:rPr lang="es-MX" sz="2800" dirty="0">
                <a:solidFill>
                  <a:schemeClr val="bg1"/>
                </a:solidFill>
                <a:latin typeface="Calibri" pitchFamily="34" charset="0"/>
              </a:rPr>
              <a:t>Infraestructura y servicios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r>
              <a:rPr lang="es-MX" sz="2800" dirty="0">
                <a:solidFill>
                  <a:schemeClr val="bg1"/>
                </a:solidFill>
                <a:latin typeface="Calibri" pitchFamily="34" charset="0"/>
              </a:rPr>
              <a:t>Servicios de cuidado*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r>
              <a:rPr lang="es-MX" sz="2800" dirty="0" smtClean="0">
                <a:solidFill>
                  <a:schemeClr val="bg1"/>
                </a:solidFill>
                <a:latin typeface="Calibri" pitchFamily="34" charset="0"/>
              </a:rPr>
              <a:t>Comunicación educativa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1"/>
              </a:buClr>
              <a:buSzPct val="125000"/>
            </a:pPr>
            <a:r>
              <a:rPr lang="es-MX" sz="2800" dirty="0" smtClean="0">
                <a:solidFill>
                  <a:schemeClr val="bg1"/>
                </a:solidFill>
                <a:latin typeface="Calibri" pitchFamily="34" charset="0"/>
              </a:rPr>
              <a:t>Rendición de cuentas</a:t>
            </a:r>
            <a:endParaRPr lang="es-MX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89563" y="1643050"/>
            <a:ext cx="3286125" cy="41434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179388" y="1643050"/>
            <a:ext cx="4286250" cy="41434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43021" name="TextBox 22"/>
          <p:cNvSpPr txBox="1">
            <a:spLocks noChangeArrowheads="1"/>
          </p:cNvSpPr>
          <p:nvPr/>
        </p:nvSpPr>
        <p:spPr bwMode="auto">
          <a:xfrm>
            <a:off x="357188" y="6215063"/>
            <a:ext cx="6858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Calibri" pitchFamily="34" charset="0"/>
              </a:rPr>
              <a:t>*Infantil, enfermos, </a:t>
            </a:r>
            <a:r>
              <a:rPr lang="es-MX" dirty="0" smtClean="0">
                <a:solidFill>
                  <a:schemeClr val="bg1"/>
                </a:solidFill>
                <a:latin typeface="Calibri" pitchFamily="34" charset="0"/>
              </a:rPr>
              <a:t>personas con discapacidad, </a:t>
            </a:r>
            <a:r>
              <a:rPr lang="es-MX" dirty="0">
                <a:solidFill>
                  <a:schemeClr val="bg1"/>
                </a:solidFill>
                <a:latin typeface="Calibri" pitchFamily="34" charset="0"/>
              </a:rPr>
              <a:t>adultos mayores.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250825" y="260648"/>
            <a:ext cx="828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600" dirty="0">
                <a:solidFill>
                  <a:schemeClr val="bg1"/>
                </a:solidFill>
              </a:rPr>
              <a:t>Algunas políticas públicas pueden incidir en la reducción de las </a:t>
            </a:r>
            <a:r>
              <a:rPr lang="es-MX" sz="3600" dirty="0" smtClean="0">
                <a:solidFill>
                  <a:schemeClr val="bg1"/>
                </a:solidFill>
              </a:rPr>
              <a:t>desigualdades</a:t>
            </a:r>
            <a:endParaRPr lang="es-ES" sz="3600" dirty="0">
              <a:solidFill>
                <a:schemeClr val="bg1"/>
              </a:solidFill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4643439" y="2357430"/>
            <a:ext cx="504824" cy="2513035"/>
            <a:chOff x="4643439" y="2487600"/>
            <a:chExt cx="504824" cy="2513035"/>
          </a:xfrm>
        </p:grpSpPr>
        <p:sp>
          <p:nvSpPr>
            <p:cNvPr id="17" name="Left Arrow 16"/>
            <p:cNvSpPr>
              <a:spLocks noChangeArrowheads="1"/>
            </p:cNvSpPr>
            <p:nvPr/>
          </p:nvSpPr>
          <p:spPr bwMode="auto">
            <a:xfrm rot="10800000">
              <a:off x="4648200" y="3998900"/>
              <a:ext cx="500063" cy="357187"/>
            </a:xfrm>
            <a:prstGeom prst="lef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254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19" name="Left Arrow 18"/>
            <p:cNvSpPr>
              <a:spLocks noChangeArrowheads="1"/>
            </p:cNvSpPr>
            <p:nvPr/>
          </p:nvSpPr>
          <p:spPr bwMode="auto">
            <a:xfrm rot="10800000">
              <a:off x="4648200" y="3206737"/>
              <a:ext cx="500063" cy="357187"/>
            </a:xfrm>
            <a:prstGeom prst="lef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254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20" name="Left Arrow 19"/>
            <p:cNvSpPr>
              <a:spLocks noChangeArrowheads="1"/>
            </p:cNvSpPr>
            <p:nvPr/>
          </p:nvSpPr>
          <p:spPr bwMode="auto">
            <a:xfrm rot="10800000">
              <a:off x="4648200" y="2487600"/>
              <a:ext cx="500063" cy="357187"/>
            </a:xfrm>
            <a:prstGeom prst="lef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254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13" name="Left Arrow 16"/>
            <p:cNvSpPr>
              <a:spLocks noChangeArrowheads="1"/>
            </p:cNvSpPr>
            <p:nvPr/>
          </p:nvSpPr>
          <p:spPr bwMode="auto">
            <a:xfrm rot="10800000">
              <a:off x="4643439" y="4643448"/>
              <a:ext cx="500063" cy="357187"/>
            </a:xfrm>
            <a:prstGeom prst="lef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254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>
                <a:solidFill>
                  <a:schemeClr val="lt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Marco normativo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Igualdad vs equidad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Información estadística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Políticas públicas redistributivas</a:t>
            </a:r>
            <a:endParaRPr lang="es-MX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Constitución Política de los Estados Unidos Mexicanos. Artículo 1°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s-MX" dirty="0" smtClean="0"/>
          </a:p>
          <a:p>
            <a:r>
              <a:rPr lang="es-MX" dirty="0" smtClean="0"/>
              <a:t>…</a:t>
            </a:r>
            <a:r>
              <a:rPr lang="es-MX" sz="4000" b="1" dirty="0" smtClean="0">
                <a:solidFill>
                  <a:srgbClr val="FFFF00"/>
                </a:solidFill>
              </a:rPr>
              <a:t>todas las personas </a:t>
            </a:r>
            <a:r>
              <a:rPr lang="es-MX" dirty="0" smtClean="0"/>
              <a:t>gozarán de los </a:t>
            </a:r>
            <a:r>
              <a:rPr lang="es-MX" b="1" dirty="0" smtClean="0"/>
              <a:t>derechos humanos </a:t>
            </a:r>
            <a:r>
              <a:rPr lang="es-MX" dirty="0" smtClean="0"/>
              <a:t>reconocidos en esta Constitución y en los tratados internacionales de los que el Estado Mexicano sea parte, así como de las garantías para su protección, cuyo ejercicio no podrá restringirse ni suspenderse… </a:t>
            </a:r>
          </a:p>
          <a:p>
            <a:r>
              <a:rPr lang="es-MX" b="1" dirty="0" smtClean="0">
                <a:solidFill>
                  <a:srgbClr val="FFFF00"/>
                </a:solidFill>
              </a:rPr>
              <a:t>Todas las </a:t>
            </a:r>
            <a:r>
              <a:rPr lang="es-MX" sz="4100" b="1" dirty="0" smtClean="0">
                <a:solidFill>
                  <a:srgbClr val="FFFF00"/>
                </a:solidFill>
              </a:rPr>
              <a:t>autoridades</a:t>
            </a:r>
            <a:r>
              <a:rPr lang="es-MX" dirty="0" smtClean="0"/>
              <a:t>, en el ámbito de sus competencias, tienen la </a:t>
            </a:r>
            <a:r>
              <a:rPr lang="es-MX" sz="4500" b="1" dirty="0" smtClean="0">
                <a:solidFill>
                  <a:srgbClr val="FFFF00"/>
                </a:solidFill>
              </a:rPr>
              <a:t>obligación</a:t>
            </a:r>
            <a:r>
              <a:rPr lang="es-MX" dirty="0" smtClean="0"/>
              <a:t> de </a:t>
            </a:r>
            <a:r>
              <a:rPr lang="es-MX" b="1" dirty="0" smtClean="0"/>
              <a:t>promover, respetar, proteger y garantizar </a:t>
            </a:r>
            <a:r>
              <a:rPr lang="es-MX" dirty="0" smtClean="0"/>
              <a:t>los derechos humanos de conformidad con los principios de universalidad, interdependencia, indivisibilidad y progresividad…el Estado deberá prevenir, investigar, sancionar y reparar las violaciones a los derechos humanos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Autofit/>
          </a:bodyPr>
          <a:lstStyle/>
          <a:p>
            <a:r>
              <a:rPr lang="es-MX" sz="3600" dirty="0" smtClean="0"/>
              <a:t>Constitución Política de los Estados Unidos Mexicanos. Artículo 1° 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69506"/>
            <a:ext cx="3971924" cy="4525963"/>
          </a:xfrm>
        </p:spPr>
        <p:txBody>
          <a:bodyPr>
            <a:noAutofit/>
          </a:bodyPr>
          <a:lstStyle/>
          <a:p>
            <a:pPr lvl="1"/>
            <a:r>
              <a:rPr lang="es-MX" sz="2600" dirty="0" smtClean="0"/>
              <a:t>origen étnico o nacional</a:t>
            </a:r>
          </a:p>
          <a:p>
            <a:pPr lvl="1"/>
            <a:r>
              <a:rPr lang="es-MX" sz="2600" dirty="0" smtClean="0"/>
              <a:t>el género</a:t>
            </a:r>
          </a:p>
          <a:p>
            <a:pPr lvl="1"/>
            <a:r>
              <a:rPr lang="es-MX" sz="2600" dirty="0" smtClean="0"/>
              <a:t>la edad</a:t>
            </a:r>
          </a:p>
          <a:p>
            <a:pPr lvl="1"/>
            <a:r>
              <a:rPr lang="es-MX" sz="2600" dirty="0" smtClean="0"/>
              <a:t>las discapacidades </a:t>
            </a:r>
          </a:p>
          <a:p>
            <a:pPr lvl="1"/>
            <a:r>
              <a:rPr lang="es-MX" sz="2600" dirty="0" smtClean="0"/>
              <a:t>la condición social </a:t>
            </a:r>
          </a:p>
          <a:p>
            <a:pPr lvl="1"/>
            <a:r>
              <a:rPr lang="es-MX" sz="2600" dirty="0" smtClean="0"/>
              <a:t>las condiciones de salud 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600604" y="1915575"/>
            <a:ext cx="3971924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s-MX" sz="2600" dirty="0" smtClean="0"/>
              <a:t>la religión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MX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 opiniones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MX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 preferencias sexuales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MX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estado civil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42844" y="5537974"/>
            <a:ext cx="87868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/>
            <a:r>
              <a:rPr lang="es-MX" sz="2600" dirty="0" smtClean="0"/>
              <a:t>…o cualquier otra que atente contra la dignidad humana y tenga por objeto anular o menoscabar los derechos y libertades de las personas.</a:t>
            </a:r>
          </a:p>
          <a:p>
            <a:endParaRPr lang="es-ES" sz="2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00034" y="1285860"/>
            <a:ext cx="80010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 smtClean="0"/>
              <a:t>Queda prohibida toda discriminación motivada por: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r>
              <a:rPr lang="es-MX" dirty="0" smtClean="0"/>
              <a:t>Discriminación</a:t>
            </a:r>
          </a:p>
          <a:p>
            <a:pPr indent="17463">
              <a:buNone/>
            </a:pPr>
            <a:r>
              <a:rPr lang="es-MX" dirty="0" smtClean="0"/>
              <a:t>“toda distinción, exclusión, restricción basada en el sexo que tenga por objeto o por resultado menoscabar o anular el reconocimiento, goce o ejercicio de los derechos humanos de la mujer, independientemente de su estado civil”</a:t>
            </a:r>
            <a:endParaRPr lang="es-MX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79512" y="274638"/>
            <a:ext cx="85072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Convención para la eliminación de todas las formas de discriminación contra la mujer (CEDAW, 1979)</a:t>
            </a:r>
            <a:endParaRPr kumimoji="0" lang="es-MX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Marco normativo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Igualdad vs equidad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Información estadística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Políticas públicas redistributivas</a:t>
            </a:r>
            <a:endParaRPr lang="es-MX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Desigualdad económica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525963"/>
          </a:xfrm>
        </p:spPr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Esta relacionada con los ingresos y por ende también con bienes y servicios que los ingresos pueden adquirir.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Concentración del ingreso de los hogares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5733256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 Cortés, F. 2013. Medio siglo de desigualdad en el </a:t>
            </a:r>
          </a:p>
          <a:p>
            <a:r>
              <a:rPr lang="es-MX" dirty="0" smtClean="0"/>
              <a:t>ingreso en México. Ponencia en el Seminario “Las desigualdades y el progreso en México: enfoques,  dimensiones y medición” COLMEX/INEGI</a:t>
            </a:r>
            <a:endParaRPr lang="es-MX" dirty="0"/>
          </a:p>
        </p:txBody>
      </p:sp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12000" contrast="-1000"/>
          </a:blip>
          <a:srcRect/>
          <a:stretch>
            <a:fillRect/>
          </a:stretch>
        </p:blipFill>
        <p:spPr bwMode="auto">
          <a:xfrm>
            <a:off x="-2091" y="1754316"/>
            <a:ext cx="9146092" cy="3690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7884368" y="4611108"/>
            <a:ext cx="1259632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7920880" y="2507886"/>
            <a:ext cx="1259632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1264</Words>
  <Application>Microsoft Office PowerPoint</Application>
  <PresentationFormat>Presentación en pantalla (4:3)</PresentationFormat>
  <Paragraphs>160</Paragraphs>
  <Slides>29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Diseño personalizado</vt:lpstr>
      <vt:lpstr>Tema1</vt:lpstr>
      <vt:lpstr>1_Diseño personalizado</vt:lpstr>
      <vt:lpstr>Worksheet</vt:lpstr>
      <vt:lpstr>Gráfico</vt:lpstr>
      <vt:lpstr>Información estadística  y políticas públicas</vt:lpstr>
      <vt:lpstr>Contenido</vt:lpstr>
      <vt:lpstr>Contenido</vt:lpstr>
      <vt:lpstr>Constitución Política de los Estados Unidos Mexicanos. Artículo 1° </vt:lpstr>
      <vt:lpstr>Constitución Política de los Estados Unidos Mexicanos. Artículo 1° </vt:lpstr>
      <vt:lpstr>Presentación de PowerPoint</vt:lpstr>
      <vt:lpstr>Contenido</vt:lpstr>
      <vt:lpstr>Desigualdad económica</vt:lpstr>
      <vt:lpstr>Concentración del ingreso de los hogares</vt:lpstr>
      <vt:lpstr>Desigualdad social</vt:lpstr>
      <vt:lpstr>Presentación de PowerPoint</vt:lpstr>
      <vt:lpstr>Desigualdad territorial</vt:lpstr>
      <vt:lpstr>Presentación de PowerPoint</vt:lpstr>
      <vt:lpstr>Desigualdad de género</vt:lpstr>
      <vt:lpstr>Diferencias entre sexo y género </vt:lpstr>
      <vt:lpstr>¿Equidad o Igualdad?</vt:lpstr>
      <vt:lpstr>Contenido</vt:lpstr>
      <vt:lpstr>Presentación de PowerPoint</vt:lpstr>
      <vt:lpstr>Presentación de PowerPoint</vt:lpstr>
      <vt:lpstr>Presentación de PowerPoint</vt:lpstr>
      <vt:lpstr>Presentación de PowerPoint</vt:lpstr>
      <vt:lpstr>Entre quienes trabajan, las mujeres destinan menos horas que los hombres</vt:lpstr>
      <vt:lpstr>Presentación de PowerPoint</vt:lpstr>
      <vt:lpstr>Presentación de PowerPoint</vt:lpstr>
      <vt:lpstr>Mujeres</vt:lpstr>
      <vt:lpstr>Autonomía económica</vt:lpstr>
      <vt:lpstr>Autonomía en la toma de decisiones</vt:lpstr>
      <vt:lpstr>Contenido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meorozco</dc:creator>
  <cp:lastModifiedBy>emachines</cp:lastModifiedBy>
  <cp:revision>74</cp:revision>
  <dcterms:created xsi:type="dcterms:W3CDTF">2014-08-24T04:22:02Z</dcterms:created>
  <dcterms:modified xsi:type="dcterms:W3CDTF">2014-09-29T19:58:35Z</dcterms:modified>
</cp:coreProperties>
</file>